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Space Age" charset="1" panose="00000000000000000000"/>
      <p:regular r:id="rId13"/>
    </p:embeddedFont>
    <p:embeddedFont>
      <p:font typeface="Helvetica World Bold" charset="1" panose="020B0800040000020004"/>
      <p:regular r:id="rId14"/>
    </p:embeddedFont>
    <p:embeddedFont>
      <p:font typeface="Helvetica World" charset="1" panose="020B0500040000020004"/>
      <p:regular r:id="rId15"/>
    </p:embeddedFont>
    <p:embeddedFont>
      <p:font typeface="Helvetica World Italics" charset="1" panose="020B05000400000900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3.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jpe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4.jpeg" Type="http://schemas.openxmlformats.org/officeDocument/2006/relationships/image"/><Relationship Id="rId8" Target="../media/image16.png" Type="http://schemas.openxmlformats.org/officeDocument/2006/relationships/image"/><Relationship Id="rId9" Target="../media/image1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9.png" Type="http://schemas.openxmlformats.org/officeDocument/2006/relationships/image"/><Relationship Id="rId8" Target="../media/image20.jpeg" Type="http://schemas.openxmlformats.org/officeDocument/2006/relationships/image"/><Relationship Id="rId9"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31.png" Type="http://schemas.openxmlformats.org/officeDocument/2006/relationships/image"/><Relationship Id="rId17" Target="../media/image32.svg" Type="http://schemas.openxmlformats.org/officeDocument/2006/relationships/image"/><Relationship Id="rId18" Target="../media/image33.jpeg" Type="http://schemas.openxmlformats.org/officeDocument/2006/relationships/image"/><Relationship Id="rId19" Target="../media/image2.png" Type="http://schemas.openxmlformats.org/officeDocument/2006/relationships/image"/><Relationship Id="rId2" Target="../media/image10.jpeg" Type="http://schemas.openxmlformats.org/officeDocument/2006/relationships/image"/><Relationship Id="rId20"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2.jpeg" Type="http://schemas.openxmlformats.org/officeDocument/2006/relationships/image"/><Relationship Id="rId8" Target="../media/image23.jpeg" Type="http://schemas.openxmlformats.org/officeDocument/2006/relationships/image"/><Relationship Id="rId9" Target="../media/image2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8538696" y="2187990"/>
            <a:ext cx="1210608" cy="1361625"/>
          </a:xfrm>
          <a:custGeom>
            <a:avLst/>
            <a:gdLst/>
            <a:ahLst/>
            <a:cxnLst/>
            <a:rect r="r" b="b" t="t" l="l"/>
            <a:pathLst>
              <a:path h="1361625" w="1210608">
                <a:moveTo>
                  <a:pt x="0" y="0"/>
                </a:moveTo>
                <a:lnTo>
                  <a:pt x="1210608" y="0"/>
                </a:lnTo>
                <a:lnTo>
                  <a:pt x="1210608" y="1361625"/>
                </a:lnTo>
                <a:lnTo>
                  <a:pt x="0" y="136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04923" y="-360454"/>
            <a:ext cx="19097845" cy="1389154"/>
            <a:chOff x="0" y="0"/>
            <a:chExt cx="5029885" cy="365868"/>
          </a:xfrm>
        </p:grpSpPr>
        <p:sp>
          <p:nvSpPr>
            <p:cNvPr name="Freeform 5" id="5"/>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6" id="6"/>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8457936"/>
            <a:ext cx="2505790" cy="800364"/>
          </a:xfrm>
          <a:custGeom>
            <a:avLst/>
            <a:gdLst/>
            <a:ahLst/>
            <a:cxnLst/>
            <a:rect r="r" b="b" t="t" l="l"/>
            <a:pathLst>
              <a:path h="800364" w="2505790">
                <a:moveTo>
                  <a:pt x="0" y="0"/>
                </a:moveTo>
                <a:lnTo>
                  <a:pt x="2505790" y="0"/>
                </a:lnTo>
                <a:lnTo>
                  <a:pt x="2505790" y="800364"/>
                </a:lnTo>
                <a:lnTo>
                  <a:pt x="0" y="8003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0">
            <a:off x="14750495" y="8457936"/>
            <a:ext cx="2505790" cy="800364"/>
          </a:xfrm>
          <a:custGeom>
            <a:avLst/>
            <a:gdLst/>
            <a:ahLst/>
            <a:cxnLst/>
            <a:rect r="r" b="b" t="t" l="l"/>
            <a:pathLst>
              <a:path h="800364" w="2505790">
                <a:moveTo>
                  <a:pt x="2505791" y="0"/>
                </a:moveTo>
                <a:lnTo>
                  <a:pt x="0" y="0"/>
                </a:lnTo>
                <a:lnTo>
                  <a:pt x="0" y="800364"/>
                </a:lnTo>
                <a:lnTo>
                  <a:pt x="2505791" y="800364"/>
                </a:lnTo>
                <a:lnTo>
                  <a:pt x="250579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8885597" y="9151278"/>
            <a:ext cx="516806" cy="57507"/>
            <a:chOff x="0" y="0"/>
            <a:chExt cx="136114" cy="15146"/>
          </a:xfrm>
        </p:grpSpPr>
        <p:sp>
          <p:nvSpPr>
            <p:cNvPr name="Freeform 12" id="12"/>
            <p:cNvSpPr/>
            <p:nvPr/>
          </p:nvSpPr>
          <p:spPr>
            <a:xfrm flipH="false" flipV="false" rot="0">
              <a:off x="0" y="0"/>
              <a:ext cx="136114" cy="15146"/>
            </a:xfrm>
            <a:custGeom>
              <a:avLst/>
              <a:gdLst/>
              <a:ahLst/>
              <a:cxnLst/>
              <a:rect r="r" b="b" t="t" l="l"/>
              <a:pathLst>
                <a:path h="15146" w="136114">
                  <a:moveTo>
                    <a:pt x="7573" y="0"/>
                  </a:moveTo>
                  <a:lnTo>
                    <a:pt x="128541" y="0"/>
                  </a:lnTo>
                  <a:cubicBezTo>
                    <a:pt x="130549" y="0"/>
                    <a:pt x="132475" y="798"/>
                    <a:pt x="133895" y="2218"/>
                  </a:cubicBezTo>
                  <a:cubicBezTo>
                    <a:pt x="135316" y="3638"/>
                    <a:pt x="136114" y="5564"/>
                    <a:pt x="136114" y="7573"/>
                  </a:cubicBezTo>
                  <a:lnTo>
                    <a:pt x="136114" y="7573"/>
                  </a:lnTo>
                  <a:cubicBezTo>
                    <a:pt x="136114" y="11755"/>
                    <a:pt x="132723" y="15146"/>
                    <a:pt x="128541" y="15146"/>
                  </a:cubicBezTo>
                  <a:lnTo>
                    <a:pt x="7573" y="15146"/>
                  </a:lnTo>
                  <a:cubicBezTo>
                    <a:pt x="5564" y="15146"/>
                    <a:pt x="3638" y="14348"/>
                    <a:pt x="2218" y="12928"/>
                  </a:cubicBezTo>
                  <a:cubicBezTo>
                    <a:pt x="798" y="11508"/>
                    <a:pt x="0" y="9581"/>
                    <a:pt x="0" y="7573"/>
                  </a:cubicBezTo>
                  <a:lnTo>
                    <a:pt x="0" y="7573"/>
                  </a:lnTo>
                  <a:cubicBezTo>
                    <a:pt x="0" y="5564"/>
                    <a:pt x="798" y="3638"/>
                    <a:pt x="2218" y="2218"/>
                  </a:cubicBezTo>
                  <a:cubicBezTo>
                    <a:pt x="3638" y="798"/>
                    <a:pt x="5564" y="0"/>
                    <a:pt x="7573" y="0"/>
                  </a:cubicBezTo>
                  <a:close/>
                </a:path>
              </a:pathLst>
            </a:custGeom>
            <a:solidFill>
              <a:srgbClr val="FF3131"/>
            </a:solidFill>
          </p:spPr>
        </p:sp>
        <p:sp>
          <p:nvSpPr>
            <p:cNvPr name="TextBox 13" id="13"/>
            <p:cNvSpPr txBox="true"/>
            <p:nvPr/>
          </p:nvSpPr>
          <p:spPr>
            <a:xfrm>
              <a:off x="0" y="-28575"/>
              <a:ext cx="136114" cy="43721"/>
            </a:xfrm>
            <a:prstGeom prst="rect">
              <a:avLst/>
            </a:prstGeom>
          </p:spPr>
          <p:txBody>
            <a:bodyPr anchor="ctr" rtlCol="false" tIns="50800" lIns="50800" bIns="50800" rIns="50800"/>
            <a:lstStyle/>
            <a:p>
              <a:pPr algn="ctr">
                <a:lnSpc>
                  <a:spcPts val="1960"/>
                </a:lnSpc>
              </a:pPr>
            </a:p>
          </p:txBody>
        </p:sp>
      </p:grpSp>
      <p:sp>
        <p:nvSpPr>
          <p:cNvPr name="TextBox 14" id="14"/>
          <p:cNvSpPr txBox="true"/>
          <p:nvPr/>
        </p:nvSpPr>
        <p:spPr>
          <a:xfrm rot="0">
            <a:off x="1714300" y="3980719"/>
            <a:ext cx="14859400" cy="3827038"/>
          </a:xfrm>
          <a:prstGeom prst="rect">
            <a:avLst/>
          </a:prstGeom>
        </p:spPr>
        <p:txBody>
          <a:bodyPr anchor="t" rtlCol="false" tIns="0" lIns="0" bIns="0" rIns="0">
            <a:spAutoFit/>
          </a:bodyPr>
          <a:lstStyle/>
          <a:p>
            <a:pPr algn="ctr">
              <a:lnSpc>
                <a:spcPts val="15335"/>
              </a:lnSpc>
              <a:spcBef>
                <a:spcPct val="0"/>
              </a:spcBef>
            </a:pPr>
            <a:r>
              <a:rPr lang="en-US" sz="10954">
                <a:solidFill>
                  <a:srgbClr val="FF3131"/>
                </a:solidFill>
                <a:latin typeface="Space Age"/>
                <a:ea typeface="Space Age"/>
                <a:cs typeface="Space Age"/>
                <a:sym typeface="Space Age"/>
              </a:rPr>
              <a:t>POLINOMIAL REGRESSIL</a:t>
            </a:r>
          </a:p>
        </p:txBody>
      </p:sp>
      <p:sp>
        <p:nvSpPr>
          <p:cNvPr name="TextBox 15" id="15"/>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6" id="16"/>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7" id="17"/>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8" id="18"/>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19" id="19"/>
          <p:cNvSpPr txBox="true"/>
          <p:nvPr/>
        </p:nvSpPr>
        <p:spPr>
          <a:xfrm rot="0">
            <a:off x="5385355" y="8419836"/>
            <a:ext cx="7517291" cy="450850"/>
          </a:xfrm>
          <a:prstGeom prst="rect">
            <a:avLst/>
          </a:prstGeom>
        </p:spPr>
        <p:txBody>
          <a:bodyPr anchor="t" rtlCol="false" tIns="0" lIns="0" bIns="0" rIns="0">
            <a:spAutoFit/>
          </a:bodyPr>
          <a:lstStyle/>
          <a:p>
            <a:pPr algn="ctr">
              <a:lnSpc>
                <a:spcPts val="3499"/>
              </a:lnSpc>
              <a:spcBef>
                <a:spcPct val="0"/>
              </a:spcBef>
            </a:pPr>
            <a:r>
              <a:rPr lang="en-US" sz="2499" i="true">
                <a:solidFill>
                  <a:srgbClr val="FFFFFF"/>
                </a:solidFill>
                <a:latin typeface="Helvetica World Italics"/>
                <a:ea typeface="Helvetica World Italics"/>
                <a:cs typeface="Helvetica World Italics"/>
                <a:sym typeface="Helvetica World Italics"/>
              </a:rPr>
              <a:t>KELOMPOK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4241553" y="7645302"/>
            <a:ext cx="4713707" cy="2829167"/>
            <a:chOff x="0" y="0"/>
            <a:chExt cx="6350000" cy="3811270"/>
          </a:xfrm>
        </p:grpSpPr>
        <p:sp>
          <p:nvSpPr>
            <p:cNvPr name="Freeform 4" id="4"/>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0" t="-2170" r="0" b="-2170"/>
              </a:stretch>
            </a:blipFill>
          </p:spPr>
        </p:sp>
      </p:grpSp>
      <p:grpSp>
        <p:nvGrpSpPr>
          <p:cNvPr name="Group 5" id="5"/>
          <p:cNvGrpSpPr/>
          <p:nvPr/>
        </p:nvGrpSpPr>
        <p:grpSpPr>
          <a:xfrm rot="0">
            <a:off x="15906302" y="163227"/>
            <a:ext cx="2786620" cy="3925923"/>
            <a:chOff x="0" y="0"/>
            <a:chExt cx="4507230" cy="6350000"/>
          </a:xfrm>
        </p:grpSpPr>
        <p:sp>
          <p:nvSpPr>
            <p:cNvPr name="Freeform 6" id="6"/>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4"/>
              <a:stretch>
                <a:fillRect l="0" t="-3253" r="0" b="-3253"/>
              </a:stretch>
            </a:blipFill>
          </p:spPr>
        </p:sp>
      </p:grpSp>
      <p:grpSp>
        <p:nvGrpSpPr>
          <p:cNvPr name="Group 7" id="7"/>
          <p:cNvGrpSpPr/>
          <p:nvPr/>
        </p:nvGrpSpPr>
        <p:grpSpPr>
          <a:xfrm rot="0">
            <a:off x="-404923" y="-360454"/>
            <a:ext cx="19097845" cy="1389154"/>
            <a:chOff x="0" y="0"/>
            <a:chExt cx="5029885" cy="365868"/>
          </a:xfrm>
        </p:grpSpPr>
        <p:sp>
          <p:nvSpPr>
            <p:cNvPr name="Freeform 8" id="8"/>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9" id="9"/>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1053714" y="1352185"/>
            <a:ext cx="978305" cy="9783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5" id="15"/>
          <p:cNvSpPr/>
          <p:nvPr/>
        </p:nvSpPr>
        <p:spPr>
          <a:xfrm flipH="false" flipV="false" rot="0">
            <a:off x="1289608" y="1556487"/>
            <a:ext cx="506517" cy="569702"/>
          </a:xfrm>
          <a:custGeom>
            <a:avLst/>
            <a:gdLst/>
            <a:ahLst/>
            <a:cxnLst/>
            <a:rect r="r" b="b" t="t" l="l"/>
            <a:pathLst>
              <a:path h="569702" w="506517">
                <a:moveTo>
                  <a:pt x="0" y="0"/>
                </a:moveTo>
                <a:lnTo>
                  <a:pt x="506517" y="0"/>
                </a:lnTo>
                <a:lnTo>
                  <a:pt x="506517" y="569702"/>
                </a:lnTo>
                <a:lnTo>
                  <a:pt x="0" y="569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7" id="17"/>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8" id="18"/>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9" id="19"/>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0" id="20"/>
          <p:cNvSpPr txBox="true"/>
          <p:nvPr/>
        </p:nvSpPr>
        <p:spPr>
          <a:xfrm rot="0">
            <a:off x="2353090" y="1292063"/>
            <a:ext cx="12459511" cy="1127125"/>
          </a:xfrm>
          <a:prstGeom prst="rect">
            <a:avLst/>
          </a:prstGeom>
        </p:spPr>
        <p:txBody>
          <a:bodyPr anchor="t" rtlCol="false" tIns="0" lIns="0" bIns="0" rIns="0">
            <a:spAutoFit/>
          </a:bodyPr>
          <a:lstStyle/>
          <a:p>
            <a:pPr algn="ctr">
              <a:lnSpc>
                <a:spcPts val="4399"/>
              </a:lnSpc>
            </a:pPr>
            <a:r>
              <a:rPr lang="en-US" sz="3999">
                <a:solidFill>
                  <a:srgbClr val="FF3131"/>
                </a:solidFill>
                <a:latin typeface="Space Age"/>
                <a:ea typeface="Space Age"/>
                <a:cs typeface="Space Age"/>
                <a:sym typeface="Space Age"/>
              </a:rPr>
              <a:t>PREDIKSI HARGA CABAI DI PASAR DAERAH MADIUN</a:t>
            </a:r>
          </a:p>
        </p:txBody>
      </p:sp>
      <p:sp>
        <p:nvSpPr>
          <p:cNvPr name="TextBox 21" id="21"/>
          <p:cNvSpPr txBox="true"/>
          <p:nvPr/>
        </p:nvSpPr>
        <p:spPr>
          <a:xfrm rot="0">
            <a:off x="1028700" y="2490557"/>
            <a:ext cx="15301712" cy="227457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Latar Belakang:</a:t>
            </a:r>
          </a:p>
          <a:p>
            <a:pPr algn="just">
              <a:lnSpc>
                <a:spcPts val="3449"/>
              </a:lnSpc>
            </a:pPr>
            <a:r>
              <a:rPr lang="en-US" sz="2299" b="true">
                <a:solidFill>
                  <a:srgbClr val="FFFFFF"/>
                </a:solidFill>
                <a:latin typeface="Helvetica World Bold"/>
                <a:ea typeface="Helvetica World Bold"/>
                <a:cs typeface="Helvetica World Bold"/>
                <a:sym typeface="Helvetica World Bold"/>
              </a:rPr>
              <a:t>Di wilayah Madiun, terutama di pasar-pasar seperti Pasar Sleko, Pasar Besar Madiun, dan pasar kecamatan seperti Dolopo, harga cabai dikenal sangat fluktuatif. Pada musim hujan, harga sering melonjak akibat berkurangnya hasil panen dari petani. Sementara pada musim kemarau, pasokan meningkat sehingga harga cenderung turun.</a:t>
            </a:r>
          </a:p>
        </p:txBody>
      </p:sp>
      <p:sp>
        <p:nvSpPr>
          <p:cNvPr name="TextBox 22" id="22"/>
          <p:cNvSpPr txBox="true"/>
          <p:nvPr/>
        </p:nvSpPr>
        <p:spPr>
          <a:xfrm rot="0">
            <a:off x="1053714" y="5374728"/>
            <a:ext cx="15943489" cy="2703196"/>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Permasalahan:</a:t>
            </a:r>
          </a:p>
          <a:p>
            <a:pPr algn="just">
              <a:lnSpc>
                <a:spcPts val="3449"/>
              </a:lnSpc>
            </a:pPr>
            <a:r>
              <a:rPr lang="en-US" sz="2299" b="true">
                <a:solidFill>
                  <a:srgbClr val="FFFFFF"/>
                </a:solidFill>
                <a:latin typeface="Helvetica World Bold"/>
                <a:ea typeface="Helvetica World Bold"/>
                <a:cs typeface="Helvetica World Bold"/>
                <a:sym typeface="Helvetica World Bold"/>
              </a:rPr>
              <a:t>Petani, pedagang, dan pembeli di Madiun menghadapi permasalahan berikut:</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Harga cabai bisa naik sangat tinggi dalam waktu singkat</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Harga tiba-tiba turun saat panen raya</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Pendapatan petani dan pedagang menjadi tidak stabil</a:t>
            </a:r>
          </a:p>
          <a:p>
            <a:pPr algn="just">
              <a:lnSpc>
                <a:spcPts val="3449"/>
              </a:lnSpc>
            </a:pPr>
          </a:p>
        </p:txBody>
      </p:sp>
    </p:spTree>
  </p:cSld>
  <p:clrMapOvr>
    <a:masterClrMapping/>
  </p:clrMapOvr>
  <p:transition spd="fast">
    <p:wipe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4241553" y="7645302"/>
            <a:ext cx="4713707" cy="2829167"/>
            <a:chOff x="0" y="0"/>
            <a:chExt cx="6350000" cy="3811270"/>
          </a:xfrm>
        </p:grpSpPr>
        <p:sp>
          <p:nvSpPr>
            <p:cNvPr name="Freeform 4" id="4"/>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0" t="-2170" r="0" b="-2170"/>
              </a:stretch>
            </a:blipFill>
          </p:spPr>
        </p:sp>
      </p:grpSp>
      <p:grpSp>
        <p:nvGrpSpPr>
          <p:cNvPr name="Group 5" id="5"/>
          <p:cNvGrpSpPr/>
          <p:nvPr/>
        </p:nvGrpSpPr>
        <p:grpSpPr>
          <a:xfrm rot="0">
            <a:off x="15906302" y="163227"/>
            <a:ext cx="2786620" cy="3925923"/>
            <a:chOff x="0" y="0"/>
            <a:chExt cx="4507230" cy="6350000"/>
          </a:xfrm>
        </p:grpSpPr>
        <p:sp>
          <p:nvSpPr>
            <p:cNvPr name="Freeform 6" id="6"/>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4"/>
              <a:stretch>
                <a:fillRect l="0" t="-3253" r="0" b="-3253"/>
              </a:stretch>
            </a:blipFill>
          </p:spPr>
        </p:sp>
      </p:grpSp>
      <p:grpSp>
        <p:nvGrpSpPr>
          <p:cNvPr name="Group 7" id="7"/>
          <p:cNvGrpSpPr/>
          <p:nvPr/>
        </p:nvGrpSpPr>
        <p:grpSpPr>
          <a:xfrm rot="0">
            <a:off x="-404923" y="-360454"/>
            <a:ext cx="19097845" cy="1389154"/>
            <a:chOff x="0" y="0"/>
            <a:chExt cx="5029885" cy="365868"/>
          </a:xfrm>
        </p:grpSpPr>
        <p:sp>
          <p:nvSpPr>
            <p:cNvPr name="Freeform 8" id="8"/>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9" id="9"/>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1053714" y="1352185"/>
            <a:ext cx="978305" cy="9783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5" id="15"/>
          <p:cNvSpPr/>
          <p:nvPr/>
        </p:nvSpPr>
        <p:spPr>
          <a:xfrm flipH="false" flipV="false" rot="0">
            <a:off x="1289608" y="1556487"/>
            <a:ext cx="506517" cy="569702"/>
          </a:xfrm>
          <a:custGeom>
            <a:avLst/>
            <a:gdLst/>
            <a:ahLst/>
            <a:cxnLst/>
            <a:rect r="r" b="b" t="t" l="l"/>
            <a:pathLst>
              <a:path h="569702" w="506517">
                <a:moveTo>
                  <a:pt x="0" y="0"/>
                </a:moveTo>
                <a:lnTo>
                  <a:pt x="506517" y="0"/>
                </a:lnTo>
                <a:lnTo>
                  <a:pt x="506517" y="569702"/>
                </a:lnTo>
                <a:lnTo>
                  <a:pt x="0" y="569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7" id="17"/>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8" id="18"/>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9" id="19"/>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0" id="20"/>
          <p:cNvSpPr txBox="true"/>
          <p:nvPr/>
        </p:nvSpPr>
        <p:spPr>
          <a:xfrm rot="0">
            <a:off x="2353090" y="1292063"/>
            <a:ext cx="12459511" cy="1127125"/>
          </a:xfrm>
          <a:prstGeom prst="rect">
            <a:avLst/>
          </a:prstGeom>
        </p:spPr>
        <p:txBody>
          <a:bodyPr anchor="t" rtlCol="false" tIns="0" lIns="0" bIns="0" rIns="0">
            <a:spAutoFit/>
          </a:bodyPr>
          <a:lstStyle/>
          <a:p>
            <a:pPr algn="ctr">
              <a:lnSpc>
                <a:spcPts val="4399"/>
              </a:lnSpc>
            </a:pPr>
            <a:r>
              <a:rPr lang="en-US" sz="3999">
                <a:solidFill>
                  <a:srgbClr val="FF3131"/>
                </a:solidFill>
                <a:latin typeface="Space Age"/>
                <a:ea typeface="Space Age"/>
                <a:cs typeface="Space Age"/>
                <a:sym typeface="Space Age"/>
              </a:rPr>
              <a:t>PREDIKSI HARGA CABAI DI PASAR DAERAH MADIUN</a:t>
            </a:r>
          </a:p>
        </p:txBody>
      </p:sp>
      <p:sp>
        <p:nvSpPr>
          <p:cNvPr name="TextBox 21" id="21"/>
          <p:cNvSpPr txBox="true"/>
          <p:nvPr/>
        </p:nvSpPr>
        <p:spPr>
          <a:xfrm rot="0">
            <a:off x="1266654" y="2666838"/>
            <a:ext cx="15301712" cy="3617596"/>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Mengapa Polynomial Regression Cocok?</a:t>
            </a:r>
          </a:p>
          <a:p>
            <a:pPr algn="just">
              <a:lnSpc>
                <a:spcPts val="3449"/>
              </a:lnSpc>
            </a:pPr>
            <a:r>
              <a:rPr lang="en-US" sz="2299" b="true">
                <a:solidFill>
                  <a:srgbClr val="FFFFFF"/>
                </a:solidFill>
                <a:latin typeface="Helvetica World Bold"/>
                <a:ea typeface="Helvetica World Bold"/>
                <a:cs typeface="Helvetica World Bold"/>
                <a:sym typeface="Helvetica World Bold"/>
              </a:rPr>
              <a:t>Polynomial Regression memungkinkan model mengikuti pola naik-turun harga cabai yang terjadi di pasar Madiun. Dengan menambahkan pangkat-pangkat dari variabel waktu (mingguan), model dapat membentuk kurva yang menyerupai pola asli, yaitu:</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Naik di awal → turun mendadak → naik lagi</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Tren harga yang melengkung dan tidak linear</a:t>
            </a:r>
          </a:p>
          <a:p>
            <a:pPr algn="just" marL="496566" indent="-248283" lvl="1">
              <a:lnSpc>
                <a:spcPts val="3449"/>
              </a:lnSpc>
              <a:buFont typeface="Arial"/>
              <a:buChar char="•"/>
            </a:pPr>
            <a:r>
              <a:rPr lang="en-US" b="true" sz="2299">
                <a:solidFill>
                  <a:srgbClr val="FFFFFF"/>
                </a:solidFill>
                <a:latin typeface="Helvetica World Bold"/>
                <a:ea typeface="Helvetica World Bold"/>
                <a:cs typeface="Helvetica World Bold"/>
                <a:sym typeface="Helvetica World Bold"/>
              </a:rPr>
              <a:t>Perubahan tajam saat musim hujan atau kemarau</a:t>
            </a:r>
          </a:p>
          <a:p>
            <a:pPr algn="just">
              <a:lnSpc>
                <a:spcPts val="3449"/>
              </a:lnSpc>
            </a:pPr>
          </a:p>
        </p:txBody>
      </p:sp>
      <p:sp>
        <p:nvSpPr>
          <p:cNvPr name="TextBox 22" id="22"/>
          <p:cNvSpPr txBox="true"/>
          <p:nvPr/>
        </p:nvSpPr>
        <p:spPr>
          <a:xfrm rot="0">
            <a:off x="1289608" y="6241317"/>
            <a:ext cx="12677490" cy="273177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Kesimpulan:</a:t>
            </a:r>
          </a:p>
          <a:p>
            <a:pPr algn="just">
              <a:lnSpc>
                <a:spcPts val="3449"/>
              </a:lnSpc>
            </a:pPr>
            <a:r>
              <a:rPr lang="en-US" sz="2299" b="true">
                <a:solidFill>
                  <a:srgbClr val="FFFFFF"/>
                </a:solidFill>
                <a:latin typeface="Helvetica World Bold"/>
                <a:ea typeface="Helvetica World Bold"/>
                <a:cs typeface="Helvetica World Bold"/>
                <a:sym typeface="Helvetica World Bold"/>
              </a:rPr>
              <a:t>Karena pola harga cabai di pasar Madiun tidak linear dan sering berfluktuasi tajam, Polynomial Regression menjadi metode yang tepat untuk memodelkan hubungan waktu dan harga. Dengan menggunakan kurva polinomial, model mampu menangkap pola naik–turun khas harga cabai Madiun, sehingga menghasilkan prediksi yang lebih akurat untuk petani, pedagang, dan konsumen.</a:t>
            </a:r>
          </a:p>
        </p:txBody>
      </p:sp>
    </p:spTree>
  </p:cSld>
  <p:clrMapOvr>
    <a:masterClrMapping/>
  </p:clrMapOvr>
  <p:transition spd="fast">
    <p:wipe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3523340" y="444608"/>
            <a:ext cx="5169582" cy="4673302"/>
            <a:chOff x="0" y="0"/>
            <a:chExt cx="6350000" cy="5740400"/>
          </a:xfrm>
        </p:grpSpPr>
        <p:sp>
          <p:nvSpPr>
            <p:cNvPr name="Freeform 4" id="4"/>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3"/>
              <a:stretch>
                <a:fillRect l="-11796" t="0" r="-30849" b="0"/>
              </a:stretch>
            </a:blipFill>
          </p:spPr>
        </p:sp>
      </p:grpSp>
      <p:grpSp>
        <p:nvGrpSpPr>
          <p:cNvPr name="Group 5" id="5"/>
          <p:cNvGrpSpPr/>
          <p:nvPr/>
        </p:nvGrpSpPr>
        <p:grpSpPr>
          <a:xfrm rot="0">
            <a:off x="-404923" y="-360454"/>
            <a:ext cx="19097845" cy="1389154"/>
            <a:chOff x="0" y="0"/>
            <a:chExt cx="5029885" cy="365868"/>
          </a:xfrm>
        </p:grpSpPr>
        <p:sp>
          <p:nvSpPr>
            <p:cNvPr name="Freeform 6" id="6"/>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7" id="7"/>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10495" y="6054427"/>
            <a:ext cx="3116344" cy="5246370"/>
            <a:chOff x="0" y="0"/>
            <a:chExt cx="3771900" cy="6350000"/>
          </a:xfrm>
        </p:grpSpPr>
        <p:sp>
          <p:nvSpPr>
            <p:cNvPr name="Freeform 11" id="11"/>
            <p:cNvSpPr/>
            <p:nvPr/>
          </p:nvSpPr>
          <p:spPr>
            <a:xfrm flipH="false" flipV="false" rot="0">
              <a:off x="0" y="0"/>
              <a:ext cx="3771900" cy="6349937"/>
            </a:xfrm>
            <a:custGeom>
              <a:avLst/>
              <a:gdLst/>
              <a:ahLst/>
              <a:cxnLst/>
              <a:rect r="r" b="b" t="t" l="l"/>
              <a:pathLst>
                <a:path h="6349937"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8"/>
              <a:stretch>
                <a:fillRect l="-99311" t="0" r="-99311" b="0"/>
              </a:stretch>
            </a:blipFill>
          </p:spPr>
        </p:sp>
      </p:grpSp>
      <p:sp>
        <p:nvSpPr>
          <p:cNvPr name="TextBox 12" id="12"/>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3" id="13"/>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4" id="14"/>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5" id="15"/>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16" id="16"/>
          <p:cNvSpPr txBox="true"/>
          <p:nvPr/>
        </p:nvSpPr>
        <p:spPr>
          <a:xfrm rot="0">
            <a:off x="3759966" y="6311602"/>
            <a:ext cx="13774999" cy="318897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Grafik Polynomial Regression Degree 2 menunjukkan pola kurva yang sederhana dan hanya memiliki satu lengkungan besar. Karena model ini hanya menggunakan fitur x dan x², grafik tidak dapat mengikuti fluktuasi naik-turun yang terlalu kompleks. Hasilnya, kurva degree 2 terlihat lebih halus dan bergerak mengikuti tren umum data tanpa menangkap detail kecilnya. Model ini cocok untuk pola data yang relatif stabil atau hanya berubah arah satu kali. Namun, ketika data memiliki perubahan yang tidak menentu, degree 2 sering kali memberikan prediksi yang kurang akurat karena terlalu “kaku” mengikuti pola besar saja.</a:t>
            </a:r>
          </a:p>
        </p:txBody>
      </p:sp>
      <p:sp>
        <p:nvSpPr>
          <p:cNvPr name="Freeform 17" id="17"/>
          <p:cNvSpPr/>
          <p:nvPr/>
        </p:nvSpPr>
        <p:spPr>
          <a:xfrm flipH="false" flipV="false" rot="0">
            <a:off x="4383494" y="1361803"/>
            <a:ext cx="6666073" cy="4692624"/>
          </a:xfrm>
          <a:custGeom>
            <a:avLst/>
            <a:gdLst/>
            <a:ahLst/>
            <a:cxnLst/>
            <a:rect r="r" b="b" t="t" l="l"/>
            <a:pathLst>
              <a:path h="4692624" w="6666073">
                <a:moveTo>
                  <a:pt x="0" y="0"/>
                </a:moveTo>
                <a:lnTo>
                  <a:pt x="6666073" y="0"/>
                </a:lnTo>
                <a:lnTo>
                  <a:pt x="6666073" y="4692624"/>
                </a:lnTo>
                <a:lnTo>
                  <a:pt x="0" y="4692624"/>
                </a:lnTo>
                <a:lnTo>
                  <a:pt x="0" y="0"/>
                </a:lnTo>
                <a:close/>
              </a:path>
            </a:pathLst>
          </a:custGeom>
          <a:blipFill>
            <a:blip r:embed="rId9"/>
            <a:stretch>
              <a:fillRect l="0" t="0" r="0" b="0"/>
            </a:stretch>
          </a:blipFill>
        </p:spPr>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5148755" y="4011930"/>
            <a:ext cx="3116344" cy="5246370"/>
            <a:chOff x="0" y="0"/>
            <a:chExt cx="3771900" cy="6350000"/>
          </a:xfrm>
        </p:grpSpPr>
        <p:sp>
          <p:nvSpPr>
            <p:cNvPr name="Freeform 9" id="9"/>
            <p:cNvSpPr/>
            <p:nvPr/>
          </p:nvSpPr>
          <p:spPr>
            <a:xfrm flipH="false" flipV="false" rot="0">
              <a:off x="0" y="0"/>
              <a:ext cx="3771900" cy="6349937"/>
            </a:xfrm>
            <a:custGeom>
              <a:avLst/>
              <a:gdLst/>
              <a:ahLst/>
              <a:cxnLst/>
              <a:rect r="r" b="b" t="t" l="l"/>
              <a:pathLst>
                <a:path h="6349937"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7"/>
              <a:stretch>
                <a:fillRect l="-99311" t="0" r="-99311" b="0"/>
              </a:stretch>
            </a:blipFill>
          </p:spPr>
        </p:sp>
      </p:grpSp>
      <p:sp>
        <p:nvSpPr>
          <p:cNvPr name="TextBox 10" id="10"/>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11" id="11"/>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2" id="12"/>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3" id="13"/>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14" id="14"/>
          <p:cNvSpPr txBox="true"/>
          <p:nvPr/>
        </p:nvSpPr>
        <p:spPr>
          <a:xfrm rot="0">
            <a:off x="1147677" y="5730120"/>
            <a:ext cx="13774999" cy="318897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Grafik Polynomial Regression Degree 4 terlihat lebih fleksibel dalam mengikuti pola data yang fluktuatif. Dengan adanya fitur hingga x⁴, model mampu membentuk lebih dari satu lengkungan sehingga kurva dapat menyesuaikan diri dengan perubahan data secara lebih akurat. Degree 4 menunjukkan keseimbangan yang baik antara fleksibilitas dan stabilitas, mampu menangkap pola naik-turun tanpa membuat grafik menjadi terlalu ekstrem. Pada dataset harga cabai yang naik dan turun secara berkala, degree 4 memberikan visualisasi yang paling sesuai dan realistis dibanding degree rendah maupun tinggi.</a:t>
            </a:r>
          </a:p>
        </p:txBody>
      </p:sp>
      <p:sp>
        <p:nvSpPr>
          <p:cNvPr name="Freeform 15" id="15"/>
          <p:cNvSpPr/>
          <p:nvPr/>
        </p:nvSpPr>
        <p:spPr>
          <a:xfrm flipH="false" flipV="false" rot="0">
            <a:off x="8387602" y="1149700"/>
            <a:ext cx="6161775" cy="4409814"/>
          </a:xfrm>
          <a:custGeom>
            <a:avLst/>
            <a:gdLst/>
            <a:ahLst/>
            <a:cxnLst/>
            <a:rect r="r" b="b" t="t" l="l"/>
            <a:pathLst>
              <a:path h="4409814" w="6161775">
                <a:moveTo>
                  <a:pt x="0" y="0"/>
                </a:moveTo>
                <a:lnTo>
                  <a:pt x="6161775" y="0"/>
                </a:lnTo>
                <a:lnTo>
                  <a:pt x="6161775" y="4409814"/>
                </a:lnTo>
                <a:lnTo>
                  <a:pt x="0" y="4409814"/>
                </a:lnTo>
                <a:lnTo>
                  <a:pt x="0" y="0"/>
                </a:lnTo>
                <a:close/>
              </a:path>
            </a:pathLst>
          </a:custGeom>
          <a:blipFill>
            <a:blip r:embed="rId8"/>
            <a:stretch>
              <a:fillRect l="0" t="0" r="0" b="0"/>
            </a:stretch>
          </a:blipFill>
        </p:spPr>
      </p:sp>
      <p:grpSp>
        <p:nvGrpSpPr>
          <p:cNvPr name="Group 16" id="16"/>
          <p:cNvGrpSpPr/>
          <p:nvPr/>
        </p:nvGrpSpPr>
        <p:grpSpPr>
          <a:xfrm rot="0">
            <a:off x="5757817" y="1149700"/>
            <a:ext cx="2277360" cy="3208453"/>
            <a:chOff x="0" y="0"/>
            <a:chExt cx="4507230" cy="6350000"/>
          </a:xfrm>
        </p:grpSpPr>
        <p:sp>
          <p:nvSpPr>
            <p:cNvPr name="Freeform 17" id="17"/>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9"/>
              <a:stretch>
                <a:fillRect l="-55759" t="0" r="-55759" b="0"/>
              </a:stretch>
            </a:blipFill>
          </p:spPr>
        </p:sp>
      </p:grpSp>
      <p:grpSp>
        <p:nvGrpSpPr>
          <p:cNvPr name="Group 18" id="18"/>
          <p:cNvGrpSpPr/>
          <p:nvPr/>
        </p:nvGrpSpPr>
        <p:grpSpPr>
          <a:xfrm rot="0">
            <a:off x="232492" y="1028700"/>
            <a:ext cx="5171406" cy="3103878"/>
            <a:chOff x="0" y="0"/>
            <a:chExt cx="6350000" cy="3811270"/>
          </a:xfrm>
        </p:grpSpPr>
        <p:sp>
          <p:nvSpPr>
            <p:cNvPr name="Freeform 19" id="19"/>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10"/>
              <a:stretch>
                <a:fillRect l="0" t="-5502" r="0" b="-5502"/>
              </a:stretch>
            </a:blipFill>
          </p:spPr>
        </p:sp>
      </p:gr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9" id="9"/>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0" id="10"/>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1" id="11"/>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12" id="12"/>
          <p:cNvSpPr txBox="true"/>
          <p:nvPr/>
        </p:nvSpPr>
        <p:spPr>
          <a:xfrm rot="0">
            <a:off x="1147677" y="5730120"/>
            <a:ext cx="12487112" cy="3188971"/>
          </a:xfrm>
          <a:prstGeom prst="rect">
            <a:avLst/>
          </a:prstGeom>
        </p:spPr>
        <p:txBody>
          <a:bodyPr anchor="t" rtlCol="false" tIns="0" lIns="0" bIns="0" rIns="0">
            <a:spAutoFit/>
          </a:bodyPr>
          <a:lstStyle/>
          <a:p>
            <a:pPr algn="just">
              <a:lnSpc>
                <a:spcPts val="3449"/>
              </a:lnSpc>
            </a:pPr>
            <a:r>
              <a:rPr lang="en-US" sz="2299" b="true">
                <a:solidFill>
                  <a:srgbClr val="FFFFFF"/>
                </a:solidFill>
                <a:latin typeface="Helvetica World Bold"/>
                <a:ea typeface="Helvetica World Bold"/>
                <a:cs typeface="Helvetica World Bold"/>
                <a:sym typeface="Helvetica World Bold"/>
              </a:rPr>
              <a:t>Polynomial Regression Degree 7 secara teori mampu menghasilkan grafik yang sangat berkelok-kelok, hasil visualisasi pada dataset ini justru terlihat lebih halus dibanding degree 4. Hal ini terjadi karena jumlah data yang digunakan relatif sedikit, sehingga model memilih bentuk kurva yang lebih stabil untuk meminimalkan error. Degree 7 tetap menangkap pola utama data, namun menyebarkan efek pangkat tinggi secara merata sehingga tidak menghasilkan zig-zag ekstrem. Akibatnya grafik degree 7 tampak lebih lembut, tidak terlalu naik-turun meskipun secara matematis lebih kompleks.</a:t>
            </a:r>
          </a:p>
        </p:txBody>
      </p:sp>
      <p:sp>
        <p:nvSpPr>
          <p:cNvPr name="Freeform 13" id="13"/>
          <p:cNvSpPr/>
          <p:nvPr/>
        </p:nvSpPr>
        <p:spPr>
          <a:xfrm flipH="false" flipV="false" rot="0">
            <a:off x="8035177" y="1189492"/>
            <a:ext cx="5904939" cy="4093559"/>
          </a:xfrm>
          <a:custGeom>
            <a:avLst/>
            <a:gdLst/>
            <a:ahLst/>
            <a:cxnLst/>
            <a:rect r="r" b="b" t="t" l="l"/>
            <a:pathLst>
              <a:path h="4093559" w="5904939">
                <a:moveTo>
                  <a:pt x="0" y="0"/>
                </a:moveTo>
                <a:lnTo>
                  <a:pt x="5904938" y="0"/>
                </a:lnTo>
                <a:lnTo>
                  <a:pt x="5904938" y="4093559"/>
                </a:lnTo>
                <a:lnTo>
                  <a:pt x="0" y="4093559"/>
                </a:lnTo>
                <a:lnTo>
                  <a:pt x="0" y="0"/>
                </a:lnTo>
                <a:close/>
              </a:path>
            </a:pathLst>
          </a:custGeom>
          <a:blipFill>
            <a:blip r:embed="rId7"/>
            <a:stretch>
              <a:fillRect l="0" t="0" r="0" b="0"/>
            </a:stretch>
          </a:blipFill>
        </p:spPr>
      </p:sp>
      <p:grpSp>
        <p:nvGrpSpPr>
          <p:cNvPr name="Group 14" id="14"/>
          <p:cNvGrpSpPr/>
          <p:nvPr/>
        </p:nvGrpSpPr>
        <p:grpSpPr>
          <a:xfrm rot="0">
            <a:off x="756634" y="1546086"/>
            <a:ext cx="6637321" cy="2989335"/>
            <a:chOff x="0" y="0"/>
            <a:chExt cx="8459470" cy="3810000"/>
          </a:xfrm>
        </p:grpSpPr>
        <p:sp>
          <p:nvSpPr>
            <p:cNvPr name="Freeform 15" id="15"/>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8"/>
              <a:stretch>
                <a:fillRect l="0" t="-25100" r="0" b="-25100"/>
              </a:stretch>
            </a:blipFill>
          </p:spPr>
        </p:sp>
      </p:grpSp>
      <p:grpSp>
        <p:nvGrpSpPr>
          <p:cNvPr name="Group 16" id="16"/>
          <p:cNvGrpSpPr/>
          <p:nvPr/>
        </p:nvGrpSpPr>
        <p:grpSpPr>
          <a:xfrm rot="-5400000">
            <a:off x="12308365" y="3842487"/>
            <a:ext cx="7630819" cy="3436790"/>
            <a:chOff x="0" y="0"/>
            <a:chExt cx="8459470" cy="3810000"/>
          </a:xfrm>
        </p:grpSpPr>
        <p:sp>
          <p:nvSpPr>
            <p:cNvPr name="Freeform 17" id="17"/>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9"/>
              <a:stretch>
                <a:fillRect l="0" t="-23989" r="0" b="-23989"/>
              </a:stretch>
            </a:blipFill>
          </p:spPr>
        </p:sp>
      </p:gr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3340493" y="3972311"/>
            <a:ext cx="5803507" cy="5246370"/>
            <a:chOff x="0" y="0"/>
            <a:chExt cx="6350000" cy="5740400"/>
          </a:xfrm>
        </p:grpSpPr>
        <p:sp>
          <p:nvSpPr>
            <p:cNvPr name="Freeform 9" id="9"/>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7"/>
              <a:stretch>
                <a:fillRect l="-19673" t="0" r="-19673" b="0"/>
              </a:stretch>
            </a:blipFill>
          </p:spPr>
        </p:sp>
      </p:grpSp>
      <p:grpSp>
        <p:nvGrpSpPr>
          <p:cNvPr name="Group 10" id="10"/>
          <p:cNvGrpSpPr/>
          <p:nvPr/>
        </p:nvGrpSpPr>
        <p:grpSpPr>
          <a:xfrm rot="0">
            <a:off x="-3438978" y="3928802"/>
            <a:ext cx="5920951" cy="2666695"/>
            <a:chOff x="0" y="0"/>
            <a:chExt cx="8459470" cy="3810000"/>
          </a:xfrm>
        </p:grpSpPr>
        <p:sp>
          <p:nvSpPr>
            <p:cNvPr name="Freeform 11" id="11"/>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8"/>
              <a:stretch>
                <a:fillRect l="-9125" t="-5327" r="0" b="-21920"/>
              </a:stretch>
            </a:blipFill>
          </p:spPr>
        </p:sp>
      </p:grpSp>
      <p:grpSp>
        <p:nvGrpSpPr>
          <p:cNvPr name="Group 12" id="12"/>
          <p:cNvGrpSpPr/>
          <p:nvPr/>
        </p:nvGrpSpPr>
        <p:grpSpPr>
          <a:xfrm rot="0">
            <a:off x="1028700" y="7405109"/>
            <a:ext cx="3116344" cy="5246370"/>
            <a:chOff x="0" y="0"/>
            <a:chExt cx="3771900" cy="6350000"/>
          </a:xfrm>
        </p:grpSpPr>
        <p:sp>
          <p:nvSpPr>
            <p:cNvPr name="Freeform 13" id="13"/>
            <p:cNvSpPr/>
            <p:nvPr/>
          </p:nvSpPr>
          <p:spPr>
            <a:xfrm flipH="false" flipV="false" rot="0">
              <a:off x="0" y="0"/>
              <a:ext cx="3771900" cy="6349937"/>
            </a:xfrm>
            <a:custGeom>
              <a:avLst/>
              <a:gdLst/>
              <a:ahLst/>
              <a:cxnLst/>
              <a:rect r="r" b="b" t="t" l="l"/>
              <a:pathLst>
                <a:path h="6349937"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9"/>
              <a:stretch>
                <a:fillRect l="-34739" t="0" r="-117941" b="0"/>
              </a:stretch>
            </a:blipFill>
          </p:spPr>
        </p:sp>
      </p:grpSp>
      <p:grpSp>
        <p:nvGrpSpPr>
          <p:cNvPr name="Group 14" id="14"/>
          <p:cNvGrpSpPr/>
          <p:nvPr/>
        </p:nvGrpSpPr>
        <p:grpSpPr>
          <a:xfrm rot="0">
            <a:off x="10001250" y="1950292"/>
            <a:ext cx="7258050" cy="5246370"/>
            <a:chOff x="0" y="0"/>
            <a:chExt cx="1911585" cy="1381760"/>
          </a:xfrm>
        </p:grpSpPr>
        <p:sp>
          <p:nvSpPr>
            <p:cNvPr name="Freeform 15" id="15"/>
            <p:cNvSpPr/>
            <p:nvPr/>
          </p:nvSpPr>
          <p:spPr>
            <a:xfrm flipH="false" flipV="false" rot="0">
              <a:off x="0" y="0"/>
              <a:ext cx="1911585" cy="1381760"/>
            </a:xfrm>
            <a:custGeom>
              <a:avLst/>
              <a:gdLst/>
              <a:ahLst/>
              <a:cxnLst/>
              <a:rect r="r" b="b" t="t" l="l"/>
              <a:pathLst>
                <a:path h="1381760" w="1911585">
                  <a:moveTo>
                    <a:pt x="26667" y="0"/>
                  </a:moveTo>
                  <a:lnTo>
                    <a:pt x="1884919" y="0"/>
                  </a:lnTo>
                  <a:cubicBezTo>
                    <a:pt x="1891991" y="0"/>
                    <a:pt x="1898774" y="2810"/>
                    <a:pt x="1903775" y="7810"/>
                  </a:cubicBezTo>
                  <a:cubicBezTo>
                    <a:pt x="1908776" y="12811"/>
                    <a:pt x="1911585" y="19594"/>
                    <a:pt x="1911585" y="26667"/>
                  </a:cubicBezTo>
                  <a:lnTo>
                    <a:pt x="1911585" y="1355093"/>
                  </a:lnTo>
                  <a:cubicBezTo>
                    <a:pt x="1911585" y="1362166"/>
                    <a:pt x="1908776" y="1368949"/>
                    <a:pt x="1903775" y="1373950"/>
                  </a:cubicBezTo>
                  <a:cubicBezTo>
                    <a:pt x="1898774" y="1378951"/>
                    <a:pt x="1891991" y="1381760"/>
                    <a:pt x="1884919" y="1381760"/>
                  </a:cubicBezTo>
                  <a:lnTo>
                    <a:pt x="26667" y="1381760"/>
                  </a:lnTo>
                  <a:cubicBezTo>
                    <a:pt x="19594" y="1381760"/>
                    <a:pt x="12811" y="1378951"/>
                    <a:pt x="7810" y="1373950"/>
                  </a:cubicBezTo>
                  <a:cubicBezTo>
                    <a:pt x="2810" y="1368949"/>
                    <a:pt x="0" y="1362166"/>
                    <a:pt x="0" y="1355093"/>
                  </a:cubicBezTo>
                  <a:lnTo>
                    <a:pt x="0" y="26667"/>
                  </a:lnTo>
                  <a:cubicBezTo>
                    <a:pt x="0" y="19594"/>
                    <a:pt x="2810" y="12811"/>
                    <a:pt x="7810" y="7810"/>
                  </a:cubicBezTo>
                  <a:cubicBezTo>
                    <a:pt x="12811" y="2810"/>
                    <a:pt x="19594" y="0"/>
                    <a:pt x="26667" y="0"/>
                  </a:cubicBezTo>
                  <a:close/>
                </a:path>
              </a:pathLst>
            </a:custGeom>
            <a:solidFill>
              <a:srgbClr val="000000">
                <a:alpha val="0"/>
              </a:srgbClr>
            </a:solidFill>
            <a:ln w="9525" cap="rnd">
              <a:solidFill>
                <a:srgbClr val="FFFFFF"/>
              </a:solidFill>
              <a:prstDash val="solid"/>
              <a:round/>
            </a:ln>
          </p:spPr>
        </p:sp>
        <p:sp>
          <p:nvSpPr>
            <p:cNvPr name="TextBox 16" id="16"/>
            <p:cNvSpPr txBox="true"/>
            <p:nvPr/>
          </p:nvSpPr>
          <p:spPr>
            <a:xfrm>
              <a:off x="0" y="-28575"/>
              <a:ext cx="1911585" cy="1410335"/>
            </a:xfrm>
            <a:prstGeom prst="rect">
              <a:avLst/>
            </a:prstGeom>
          </p:spPr>
          <p:txBody>
            <a:bodyPr anchor="ctr" rtlCol="false" tIns="50800" lIns="50800" bIns="50800" rIns="50800"/>
            <a:lstStyle/>
            <a:p>
              <a:pPr algn="ctr">
                <a:lnSpc>
                  <a:spcPts val="1960"/>
                </a:lnSpc>
              </a:pPr>
            </a:p>
          </p:txBody>
        </p:sp>
      </p:grpSp>
      <p:sp>
        <p:nvSpPr>
          <p:cNvPr name="Freeform 17" id="17"/>
          <p:cNvSpPr/>
          <p:nvPr/>
        </p:nvSpPr>
        <p:spPr>
          <a:xfrm flipH="false" flipV="false" rot="0">
            <a:off x="10690181" y="4483603"/>
            <a:ext cx="376800" cy="376800"/>
          </a:xfrm>
          <a:custGeom>
            <a:avLst/>
            <a:gdLst/>
            <a:ahLst/>
            <a:cxnLst/>
            <a:rect r="r" b="b" t="t" l="l"/>
            <a:pathLst>
              <a:path h="376800" w="376800">
                <a:moveTo>
                  <a:pt x="0" y="0"/>
                </a:moveTo>
                <a:lnTo>
                  <a:pt x="376800" y="0"/>
                </a:lnTo>
                <a:lnTo>
                  <a:pt x="376800" y="376799"/>
                </a:lnTo>
                <a:lnTo>
                  <a:pt x="0" y="3767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10680372" y="5062433"/>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0680372" y="5660882"/>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10680372" y="6259331"/>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21" id="21"/>
          <p:cNvGrpSpPr/>
          <p:nvPr/>
        </p:nvGrpSpPr>
        <p:grpSpPr>
          <a:xfrm rot="0">
            <a:off x="10001250" y="7996762"/>
            <a:ext cx="7258050" cy="3268901"/>
            <a:chOff x="0" y="0"/>
            <a:chExt cx="8459470" cy="3810000"/>
          </a:xfrm>
        </p:grpSpPr>
        <p:sp>
          <p:nvSpPr>
            <p:cNvPr name="Freeform 22" id="22"/>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18"/>
              <a:stretch>
                <a:fillRect l="0" t="-23989" r="0" b="-23989"/>
              </a:stretch>
            </a:blipFill>
          </p:spPr>
        </p:sp>
      </p:grpSp>
      <p:sp>
        <p:nvSpPr>
          <p:cNvPr name="TextBox 23" id="23"/>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DATA SCIENCE</a:t>
            </a:r>
          </a:p>
        </p:txBody>
      </p:sp>
      <p:sp>
        <p:nvSpPr>
          <p:cNvPr name="TextBox 24" id="24"/>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25" id="25"/>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26" id="26"/>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7" id="27"/>
          <p:cNvSpPr txBox="true"/>
          <p:nvPr/>
        </p:nvSpPr>
        <p:spPr>
          <a:xfrm rot="0">
            <a:off x="1147677" y="2045542"/>
            <a:ext cx="8950091" cy="1599223"/>
          </a:xfrm>
          <a:prstGeom prst="rect">
            <a:avLst/>
          </a:prstGeom>
        </p:spPr>
        <p:txBody>
          <a:bodyPr anchor="t" rtlCol="false" tIns="0" lIns="0" bIns="0" rIns="0">
            <a:spAutoFit/>
          </a:bodyPr>
          <a:lstStyle/>
          <a:p>
            <a:pPr algn="l">
              <a:lnSpc>
                <a:spcPts val="12287"/>
              </a:lnSpc>
            </a:pPr>
            <a:r>
              <a:rPr lang="en-US" sz="11170">
                <a:solidFill>
                  <a:srgbClr val="FF3131"/>
                </a:solidFill>
                <a:latin typeface="Space Age"/>
                <a:ea typeface="Space Age"/>
                <a:cs typeface="Space Age"/>
                <a:sym typeface="Space Age"/>
              </a:rPr>
              <a:t>THANK YOU</a:t>
            </a:r>
          </a:p>
        </p:txBody>
      </p:sp>
      <p:sp>
        <p:nvSpPr>
          <p:cNvPr name="TextBox 28" id="28"/>
          <p:cNvSpPr txBox="true"/>
          <p:nvPr/>
        </p:nvSpPr>
        <p:spPr>
          <a:xfrm rot="0">
            <a:off x="11607771" y="4525635"/>
            <a:ext cx="4722641" cy="24066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Helvetica World"/>
                <a:ea typeface="Helvetica World"/>
                <a:cs typeface="Helvetica World"/>
                <a:sym typeface="Helvetica World"/>
              </a:rPr>
              <a:t>+123-456-7890</a:t>
            </a:r>
          </a:p>
        </p:txBody>
      </p:sp>
      <p:sp>
        <p:nvSpPr>
          <p:cNvPr name="TextBox 29" id="29"/>
          <p:cNvSpPr txBox="true"/>
          <p:nvPr/>
        </p:nvSpPr>
        <p:spPr>
          <a:xfrm rot="0">
            <a:off x="11607771" y="5125037"/>
            <a:ext cx="4722641" cy="24066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Helvetica World"/>
                <a:ea typeface="Helvetica World"/>
                <a:cs typeface="Helvetica World"/>
                <a:sym typeface="Helvetica World"/>
              </a:rPr>
              <a:t>WWW.PTRPTM.COM</a:t>
            </a:r>
          </a:p>
        </p:txBody>
      </p:sp>
      <p:sp>
        <p:nvSpPr>
          <p:cNvPr name="TextBox 30" id="30"/>
          <p:cNvSpPr txBox="true"/>
          <p:nvPr/>
        </p:nvSpPr>
        <p:spPr>
          <a:xfrm rot="0">
            <a:off x="11607771" y="5724438"/>
            <a:ext cx="4722641" cy="24073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Helvetica World"/>
                <a:ea typeface="Helvetica World"/>
                <a:cs typeface="Helvetica World"/>
                <a:sym typeface="Helvetica World"/>
              </a:rPr>
              <a:t>PTRPRM@REALLYGREATSITE.COM</a:t>
            </a:r>
          </a:p>
        </p:txBody>
      </p:sp>
      <p:sp>
        <p:nvSpPr>
          <p:cNvPr name="TextBox 31" id="31"/>
          <p:cNvSpPr txBox="true"/>
          <p:nvPr/>
        </p:nvSpPr>
        <p:spPr>
          <a:xfrm rot="0">
            <a:off x="11607771" y="6311172"/>
            <a:ext cx="4722641" cy="24066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Helvetica World"/>
                <a:ea typeface="Helvetica World"/>
                <a:cs typeface="Helvetica World"/>
                <a:sym typeface="Helvetica World"/>
              </a:rPr>
              <a:t>POLITEKNIK NEGERI MADIUN - KAMPUS 1</a:t>
            </a:r>
          </a:p>
        </p:txBody>
      </p:sp>
      <p:grpSp>
        <p:nvGrpSpPr>
          <p:cNvPr name="Group 32" id="32"/>
          <p:cNvGrpSpPr/>
          <p:nvPr/>
        </p:nvGrpSpPr>
        <p:grpSpPr>
          <a:xfrm rot="0">
            <a:off x="2116180" y="6185057"/>
            <a:ext cx="941384" cy="94138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35" id="35"/>
          <p:cNvSpPr/>
          <p:nvPr/>
        </p:nvSpPr>
        <p:spPr>
          <a:xfrm flipH="false" flipV="false" rot="0">
            <a:off x="2343171" y="6381648"/>
            <a:ext cx="487401" cy="548201"/>
          </a:xfrm>
          <a:custGeom>
            <a:avLst/>
            <a:gdLst/>
            <a:ahLst/>
            <a:cxnLst/>
            <a:rect r="r" b="b" t="t" l="l"/>
            <a:pathLst>
              <a:path h="548201" w="487401">
                <a:moveTo>
                  <a:pt x="0" y="0"/>
                </a:moveTo>
                <a:lnTo>
                  <a:pt x="487401" y="0"/>
                </a:lnTo>
                <a:lnTo>
                  <a:pt x="487401" y="548202"/>
                </a:lnTo>
                <a:lnTo>
                  <a:pt x="0" y="54820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36" id="36"/>
          <p:cNvSpPr txBox="true"/>
          <p:nvPr/>
        </p:nvSpPr>
        <p:spPr>
          <a:xfrm rot="0">
            <a:off x="10380788" y="2182592"/>
            <a:ext cx="6616415" cy="1747214"/>
          </a:xfrm>
          <a:prstGeom prst="rect">
            <a:avLst/>
          </a:prstGeom>
        </p:spPr>
        <p:txBody>
          <a:bodyPr anchor="t" rtlCol="false" tIns="0" lIns="0" bIns="0" rIns="0">
            <a:spAutoFit/>
          </a:bodyPr>
          <a:lstStyle/>
          <a:p>
            <a:pPr algn="ctr">
              <a:lnSpc>
                <a:spcPts val="4337"/>
              </a:lnSpc>
            </a:pPr>
            <a:r>
              <a:rPr lang="en-US" b="true" sz="2891">
                <a:solidFill>
                  <a:srgbClr val="FFFFFF"/>
                </a:solidFill>
                <a:latin typeface="Helvetica World Bold"/>
                <a:ea typeface="Helvetica World Bold"/>
                <a:cs typeface="Helvetica World Bold"/>
                <a:sym typeface="Helvetica World Bold"/>
              </a:rPr>
              <a:t>‘‘Kesuksesan bukan akhir, kegagalan bukan akhir, yang terpenting adalah keberanian untuk melanjutkan’’</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DAG5GQqzS1A</dc:identifier>
  <dcterms:modified xsi:type="dcterms:W3CDTF">2011-08-01T06:04:30Z</dcterms:modified>
  <cp:revision>1</cp:revision>
  <dc:title>tugas data science</dc:title>
</cp:coreProperties>
</file>